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B00"/>
    <a:srgbClr val="FFFFFF"/>
    <a:srgbClr val="3C3C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EB2E53-5EDC-4059-B58F-A02491FD20C7}" v="18" dt="2025-12-28T19:43:29.7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5" autoAdjust="0"/>
    <p:restoredTop sz="94660"/>
  </p:normalViewPr>
  <p:slideViewPr>
    <p:cSldViewPr snapToGrid="0">
      <p:cViewPr varScale="1">
        <p:scale>
          <a:sx n="70" d="100"/>
          <a:sy n="70" d="100"/>
        </p:scale>
        <p:origin x="93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cey, Rieko" userId="a6015549-d570-4d00-b647-cb3ad0b5e92d" providerId="ADAL" clId="{D0EE76D9-E140-411B-B301-F57E367C05F0}"/>
    <pc:docChg chg="undo custSel modSld">
      <pc:chgData name="Chacey, Rieko" userId="a6015549-d570-4d00-b647-cb3ad0b5e92d" providerId="ADAL" clId="{D0EE76D9-E140-411B-B301-F57E367C05F0}" dt="2025-12-28T19:43:49.752" v="97" actId="1076"/>
      <pc:docMkLst>
        <pc:docMk/>
      </pc:docMkLst>
      <pc:sldChg chg="addSp delSp modSp mod delAnim">
        <pc:chgData name="Chacey, Rieko" userId="a6015549-d570-4d00-b647-cb3ad0b5e92d" providerId="ADAL" clId="{D0EE76D9-E140-411B-B301-F57E367C05F0}" dt="2025-12-28T19:43:49.752" v="97" actId="1076"/>
        <pc:sldMkLst>
          <pc:docMk/>
          <pc:sldMk cId="3830237325" sldId="260"/>
        </pc:sldMkLst>
        <pc:spChg chg="mod">
          <ac:chgData name="Chacey, Rieko" userId="a6015549-d570-4d00-b647-cb3ad0b5e92d" providerId="ADAL" clId="{D0EE76D9-E140-411B-B301-F57E367C05F0}" dt="2025-12-28T19:27:21.838" v="35" actId="1076"/>
          <ac:spMkLst>
            <pc:docMk/>
            <pc:sldMk cId="3830237325" sldId="260"/>
            <ac:spMk id="5" creationId="{5484A64E-49E1-5099-46DC-93E7D42E1C58}"/>
          </ac:spMkLst>
        </pc:spChg>
        <pc:spChg chg="mod">
          <ac:chgData name="Chacey, Rieko" userId="a6015549-d570-4d00-b647-cb3ad0b5e92d" providerId="ADAL" clId="{D0EE76D9-E140-411B-B301-F57E367C05F0}" dt="2025-12-28T19:27:00.278" v="31" actId="1076"/>
          <ac:spMkLst>
            <pc:docMk/>
            <pc:sldMk cId="3830237325" sldId="260"/>
            <ac:spMk id="6" creationId="{9031642C-1679-8358-9E57-8463BD87D5DA}"/>
          </ac:spMkLst>
        </pc:spChg>
        <pc:spChg chg="add del mod">
          <ac:chgData name="Chacey, Rieko" userId="a6015549-d570-4d00-b647-cb3ad0b5e92d" providerId="ADAL" clId="{D0EE76D9-E140-411B-B301-F57E367C05F0}" dt="2025-12-28T19:27:13.870" v="34" actId="478"/>
          <ac:spMkLst>
            <pc:docMk/>
            <pc:sldMk cId="3830237325" sldId="260"/>
            <ac:spMk id="9" creationId="{F9A9ACBF-DDF9-80F9-F03B-DA52E1876C1F}"/>
          </ac:spMkLst>
        </pc:spChg>
        <pc:spChg chg="add mod">
          <ac:chgData name="Chacey, Rieko" userId="a6015549-d570-4d00-b647-cb3ad0b5e92d" providerId="ADAL" clId="{D0EE76D9-E140-411B-B301-F57E367C05F0}" dt="2025-12-28T19:43:49.752" v="97" actId="1076"/>
          <ac:spMkLst>
            <pc:docMk/>
            <pc:sldMk cId="3830237325" sldId="260"/>
            <ac:spMk id="10" creationId="{E0FE4A5F-B537-F288-273D-C815380A810C}"/>
          </ac:spMkLst>
        </pc:spChg>
        <pc:picChg chg="del mod">
          <ac:chgData name="Chacey, Rieko" userId="a6015549-d570-4d00-b647-cb3ad0b5e92d" providerId="ADAL" clId="{D0EE76D9-E140-411B-B301-F57E367C05F0}" dt="2025-12-28T19:26:50.059" v="29" actId="478"/>
          <ac:picMkLst>
            <pc:docMk/>
            <pc:sldMk cId="3830237325" sldId="260"/>
            <ac:picMk id="4" creationId="{000B20BB-AE44-A60E-AF23-0BF40551F5B0}"/>
          </ac:picMkLst>
        </pc:picChg>
        <pc:picChg chg="add mod">
          <ac:chgData name="Chacey, Rieko" userId="a6015549-d570-4d00-b647-cb3ad0b5e92d" providerId="ADAL" clId="{D0EE76D9-E140-411B-B301-F57E367C05F0}" dt="2025-12-28T19:43:16.698" v="92"/>
          <ac:picMkLst>
            <pc:docMk/>
            <pc:sldMk cId="3830237325" sldId="260"/>
            <ac:picMk id="7" creationId="{3D8E5FEB-3487-C256-18C9-958D945DB819}"/>
          </ac:picMkLst>
        </pc:picChg>
      </pc:sldChg>
      <pc:sldChg chg="addSp delSp modSp mod delAnim">
        <pc:chgData name="Chacey, Rieko" userId="a6015549-d570-4d00-b647-cb3ad0b5e92d" providerId="ADAL" clId="{D0EE76D9-E140-411B-B301-F57E367C05F0}" dt="2025-12-28T19:42:20.650" v="91" actId="1076"/>
        <pc:sldMkLst>
          <pc:docMk/>
          <pc:sldMk cId="575118886" sldId="261"/>
        </pc:sldMkLst>
        <pc:spChg chg="mod">
          <ac:chgData name="Chacey, Rieko" userId="a6015549-d570-4d00-b647-cb3ad0b5e92d" providerId="ADAL" clId="{D0EE76D9-E140-411B-B301-F57E367C05F0}" dt="2025-12-28T19:26:42.307" v="27" actId="1076"/>
          <ac:spMkLst>
            <pc:docMk/>
            <pc:sldMk cId="575118886" sldId="261"/>
            <ac:spMk id="5" creationId="{5484A64E-49E1-5099-46DC-93E7D42E1C58}"/>
          </ac:spMkLst>
        </pc:spChg>
        <pc:spChg chg="mod">
          <ac:chgData name="Chacey, Rieko" userId="a6015549-d570-4d00-b647-cb3ad0b5e92d" providerId="ADAL" clId="{D0EE76D9-E140-411B-B301-F57E367C05F0}" dt="2025-12-28T19:26:37.858" v="26" actId="1076"/>
          <ac:spMkLst>
            <pc:docMk/>
            <pc:sldMk cId="575118886" sldId="261"/>
            <ac:spMk id="9" creationId="{FD2FEBBA-A9B8-115E-90E9-F55A94FD457B}"/>
          </ac:spMkLst>
        </pc:spChg>
        <pc:spChg chg="add mod">
          <ac:chgData name="Chacey, Rieko" userId="a6015549-d570-4d00-b647-cb3ad0b5e92d" providerId="ADAL" clId="{D0EE76D9-E140-411B-B301-F57E367C05F0}" dt="2025-12-28T19:42:20.650" v="91" actId="1076"/>
          <ac:spMkLst>
            <pc:docMk/>
            <pc:sldMk cId="575118886" sldId="261"/>
            <ac:spMk id="10" creationId="{B2DED64B-7CC9-5438-5D9A-A4EB553C3961}"/>
          </ac:spMkLst>
        </pc:spChg>
        <pc:picChg chg="add del mod modCrop">
          <ac:chgData name="Chacey, Rieko" userId="a6015549-d570-4d00-b647-cb3ad0b5e92d" providerId="ADAL" clId="{D0EE76D9-E140-411B-B301-F57E367C05F0}" dt="2025-12-28T19:25:13.700" v="18" actId="478"/>
          <ac:picMkLst>
            <pc:docMk/>
            <pc:sldMk cId="575118886" sldId="261"/>
            <ac:picMk id="4" creationId="{4429ECB9-C2D3-5623-E643-7EF84804CFC3}"/>
          </ac:picMkLst>
        </pc:picChg>
        <pc:picChg chg="add mod">
          <ac:chgData name="Chacey, Rieko" userId="a6015549-d570-4d00-b647-cb3ad0b5e92d" providerId="ADAL" clId="{D0EE76D9-E140-411B-B301-F57E367C05F0}" dt="2025-12-28T19:42:08.095" v="89" actId="14100"/>
          <ac:picMkLst>
            <pc:docMk/>
            <pc:sldMk cId="575118886" sldId="261"/>
            <ac:picMk id="7" creationId="{E8AD0BEB-2A2E-C0B6-A40D-8E1ADF5CF93F}"/>
          </ac:picMkLst>
        </pc:picChg>
        <pc:picChg chg="del mod">
          <ac:chgData name="Chacey, Rieko" userId="a6015549-d570-4d00-b647-cb3ad0b5e92d" providerId="ADAL" clId="{D0EE76D9-E140-411B-B301-F57E367C05F0}" dt="2025-12-28T19:27:32.501" v="38" actId="478"/>
          <ac:picMkLst>
            <pc:docMk/>
            <pc:sldMk cId="575118886" sldId="261"/>
            <ac:picMk id="8" creationId="{1E7A6962-F3AC-360B-2CD5-508EBB56CA0C}"/>
          </ac:picMkLst>
        </pc:picChg>
      </pc:sldChg>
      <pc:sldChg chg="addSp delSp modSp mod delAnim">
        <pc:chgData name="Chacey, Rieko" userId="a6015549-d570-4d00-b647-cb3ad0b5e92d" providerId="ADAL" clId="{D0EE76D9-E140-411B-B301-F57E367C05F0}" dt="2025-12-28T19:40:44.601" v="84"/>
        <pc:sldMkLst>
          <pc:docMk/>
          <pc:sldMk cId="2939799" sldId="262"/>
        </pc:sldMkLst>
        <pc:spChg chg="mod">
          <ac:chgData name="Chacey, Rieko" userId="a6015549-d570-4d00-b647-cb3ad0b5e92d" providerId="ADAL" clId="{D0EE76D9-E140-411B-B301-F57E367C05F0}" dt="2025-12-28T19:28:08.334" v="46" actId="1076"/>
          <ac:spMkLst>
            <pc:docMk/>
            <pc:sldMk cId="2939799" sldId="262"/>
            <ac:spMk id="5" creationId="{5484A64E-49E1-5099-46DC-93E7D42E1C58}"/>
          </ac:spMkLst>
        </pc:spChg>
        <pc:spChg chg="mod">
          <ac:chgData name="Chacey, Rieko" userId="a6015549-d570-4d00-b647-cb3ad0b5e92d" providerId="ADAL" clId="{D0EE76D9-E140-411B-B301-F57E367C05F0}" dt="2025-12-28T19:40:27.126" v="79" actId="1076"/>
          <ac:spMkLst>
            <pc:docMk/>
            <pc:sldMk cId="2939799" sldId="262"/>
            <ac:spMk id="8" creationId="{32909CDB-C863-31C0-6D92-D1E3CEDB2344}"/>
          </ac:spMkLst>
        </pc:spChg>
        <pc:spChg chg="add del mod">
          <ac:chgData name="Chacey, Rieko" userId="a6015549-d570-4d00-b647-cb3ad0b5e92d" providerId="ADAL" clId="{D0EE76D9-E140-411B-B301-F57E367C05F0}" dt="2025-12-28T19:28:43.275" v="52" actId="478"/>
          <ac:spMkLst>
            <pc:docMk/>
            <pc:sldMk cId="2939799" sldId="262"/>
            <ac:spMk id="9" creationId="{402118E7-6F0F-CE15-8FE4-6F3815A02FA8}"/>
          </ac:spMkLst>
        </pc:spChg>
        <pc:spChg chg="add del mod">
          <ac:chgData name="Chacey, Rieko" userId="a6015549-d570-4d00-b647-cb3ad0b5e92d" providerId="ADAL" clId="{D0EE76D9-E140-411B-B301-F57E367C05F0}" dt="2025-12-28T19:40:44.601" v="84"/>
          <ac:spMkLst>
            <pc:docMk/>
            <pc:sldMk cId="2939799" sldId="262"/>
            <ac:spMk id="10" creationId="{A7C62B62-9AD7-A176-63A7-16CCC3AFF0E0}"/>
          </ac:spMkLst>
        </pc:spChg>
        <pc:spChg chg="add mod">
          <ac:chgData name="Chacey, Rieko" userId="a6015549-d570-4d00-b647-cb3ad0b5e92d" providerId="ADAL" clId="{D0EE76D9-E140-411B-B301-F57E367C05F0}" dt="2025-12-28T19:40:43.222" v="82" actId="14100"/>
          <ac:spMkLst>
            <pc:docMk/>
            <pc:sldMk cId="2939799" sldId="262"/>
            <ac:spMk id="11" creationId="{21AF6A3A-88AF-AFEB-E56E-2402629F4C64}"/>
          </ac:spMkLst>
        </pc:spChg>
        <pc:picChg chg="add mod">
          <ac:chgData name="Chacey, Rieko" userId="a6015549-d570-4d00-b647-cb3ad0b5e92d" providerId="ADAL" clId="{D0EE76D9-E140-411B-B301-F57E367C05F0}" dt="2025-12-28T19:39:42.331" v="70"/>
          <ac:picMkLst>
            <pc:docMk/>
            <pc:sldMk cId="2939799" sldId="262"/>
            <ac:picMk id="4" creationId="{C810EB5A-4095-A1E2-30F1-B15EBFBE49A1}"/>
          </ac:picMkLst>
        </pc:picChg>
        <pc:picChg chg="del mod">
          <ac:chgData name="Chacey, Rieko" userId="a6015549-d570-4d00-b647-cb3ad0b5e92d" providerId="ADAL" clId="{D0EE76D9-E140-411B-B301-F57E367C05F0}" dt="2025-12-28T19:28:29.900" v="51" actId="478"/>
          <ac:picMkLst>
            <pc:docMk/>
            <pc:sldMk cId="2939799" sldId="262"/>
            <ac:picMk id="7" creationId="{E75683E1-E9FD-DEA4-6596-80420D4DC845}"/>
          </ac:picMkLst>
        </pc:picChg>
      </pc:sldChg>
      <pc:sldChg chg="addSp delSp modSp mod delAnim">
        <pc:chgData name="Chacey, Rieko" userId="a6015549-d570-4d00-b647-cb3ad0b5e92d" providerId="ADAL" clId="{D0EE76D9-E140-411B-B301-F57E367C05F0}" dt="2025-12-28T19:38:40.146" v="69" actId="1076"/>
        <pc:sldMkLst>
          <pc:docMk/>
          <pc:sldMk cId="1661150879" sldId="264"/>
        </pc:sldMkLst>
        <pc:spChg chg="mod">
          <ac:chgData name="Chacey, Rieko" userId="a6015549-d570-4d00-b647-cb3ad0b5e92d" providerId="ADAL" clId="{D0EE76D9-E140-411B-B301-F57E367C05F0}" dt="2025-12-28T19:38:12.347" v="66" actId="1076"/>
          <ac:spMkLst>
            <pc:docMk/>
            <pc:sldMk cId="1661150879" sldId="264"/>
            <ac:spMk id="5" creationId="{D5179972-3BC0-0B81-B200-5A8F2DDB54A4}"/>
          </ac:spMkLst>
        </pc:spChg>
        <pc:spChg chg="add del mod">
          <ac:chgData name="Chacey, Rieko" userId="a6015549-d570-4d00-b647-cb3ad0b5e92d" providerId="ADAL" clId="{D0EE76D9-E140-411B-B301-F57E367C05F0}" dt="2025-12-28T19:29:01.303" v="54" actId="478"/>
          <ac:spMkLst>
            <pc:docMk/>
            <pc:sldMk cId="1661150879" sldId="264"/>
            <ac:spMk id="6" creationId="{923CE170-96CB-3CC5-FEC3-24F1F7C89DDB}"/>
          </ac:spMkLst>
        </pc:spChg>
        <pc:spChg chg="add mod">
          <ac:chgData name="Chacey, Rieko" userId="a6015549-d570-4d00-b647-cb3ad0b5e92d" providerId="ADAL" clId="{D0EE76D9-E140-411B-B301-F57E367C05F0}" dt="2025-12-28T19:38:40.146" v="69" actId="1076"/>
          <ac:spMkLst>
            <pc:docMk/>
            <pc:sldMk cId="1661150879" sldId="264"/>
            <ac:spMk id="9" creationId="{2814B97D-F596-C88A-D3C5-7B84AF8BF613}"/>
          </ac:spMkLst>
        </pc:spChg>
        <pc:picChg chg="del">
          <ac:chgData name="Chacey, Rieko" userId="a6015549-d570-4d00-b647-cb3ad0b5e92d" providerId="ADAL" clId="{D0EE76D9-E140-411B-B301-F57E367C05F0}" dt="2025-12-28T19:28:56.251" v="53" actId="478"/>
          <ac:picMkLst>
            <pc:docMk/>
            <pc:sldMk cId="1661150879" sldId="264"/>
            <ac:picMk id="4" creationId="{B84881B7-118D-E364-DC36-E224AA09ECB8}"/>
          </ac:picMkLst>
        </pc:picChg>
        <pc:picChg chg="add mod">
          <ac:chgData name="Chacey, Rieko" userId="a6015549-d570-4d00-b647-cb3ad0b5e92d" providerId="ADAL" clId="{D0EE76D9-E140-411B-B301-F57E367C05F0}" dt="2025-12-28T19:37:23.117" v="60" actId="1076"/>
          <ac:picMkLst>
            <pc:docMk/>
            <pc:sldMk cId="1661150879" sldId="264"/>
            <ac:picMk id="8" creationId="{81E1CDE8-912F-2A90-C674-E2F8245DBF9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924D8-551C-D753-D973-B3DC308FD8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F27F62-6814-42FF-B96C-3A7B064152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E49322C-41C1-B172-B726-160C3C9FEA5F}"/>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5" name="Footer Placeholder 4">
            <a:extLst>
              <a:ext uri="{FF2B5EF4-FFF2-40B4-BE49-F238E27FC236}">
                <a16:creationId xmlns:a16="http://schemas.microsoft.com/office/drawing/2014/main" id="{874B15C7-7A8F-29F1-8DC4-4D91C23388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F401AA-7358-177A-5AE8-8AB3D3F011BF}"/>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1763700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86DFC-B562-A0CA-E336-AA483B4BD7D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45BECA-D5B1-BFF7-970E-AF9E62E70C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150AA-3EC4-2597-897D-ACD9DB993B30}"/>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5" name="Footer Placeholder 4">
            <a:extLst>
              <a:ext uri="{FF2B5EF4-FFF2-40B4-BE49-F238E27FC236}">
                <a16:creationId xmlns:a16="http://schemas.microsoft.com/office/drawing/2014/main" id="{761EB68A-DF04-5359-96E5-B294CC8E1D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127129-0872-97B1-49E1-1B062FBC65A8}"/>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1151542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79AA0C-5CB5-9189-3AEA-A705FC3B7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1F4C7F3-C6DA-E11F-63CD-35C52AC54A4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77454-41BC-3529-64D7-14B4E3E59647}"/>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5" name="Footer Placeholder 4">
            <a:extLst>
              <a:ext uri="{FF2B5EF4-FFF2-40B4-BE49-F238E27FC236}">
                <a16:creationId xmlns:a16="http://schemas.microsoft.com/office/drawing/2014/main" id="{464590C3-E713-27C6-036E-BA89993B94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15F3C5-3D61-FB86-3C82-AE7769A6B432}"/>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4241789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B2ADB-5E46-4240-73AA-28D4FF54E9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6445E5-1863-0CBC-E722-8111497C74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8252BB-30F9-67E1-E0A6-772BE684B4E9}"/>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5" name="Footer Placeholder 4">
            <a:extLst>
              <a:ext uri="{FF2B5EF4-FFF2-40B4-BE49-F238E27FC236}">
                <a16:creationId xmlns:a16="http://schemas.microsoft.com/office/drawing/2014/main" id="{7836528E-4910-3D7F-02AF-CA976364DD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307E01-AA4F-73F0-538E-14D39A16EFCF}"/>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3229166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ADC9C-62AC-F241-E92F-3139AF3834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CDDAC88-F923-3C48-0443-CFD2144DF9A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68FB32-6E10-EE69-A9E0-4924686E4961}"/>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5" name="Footer Placeholder 4">
            <a:extLst>
              <a:ext uri="{FF2B5EF4-FFF2-40B4-BE49-F238E27FC236}">
                <a16:creationId xmlns:a16="http://schemas.microsoft.com/office/drawing/2014/main" id="{EAA3AC59-B4A1-4E70-9F44-C0CF4AD98E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B0E64A-20DF-3B6C-4995-84E7A72919C8}"/>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3134268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50BDB-F19B-846E-9129-1F5E21BE81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8D9B8C-5614-3D0B-305A-F531C3E6B9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97D29F-8D23-A8AC-62CA-0257147DC98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3B3C30-B0B3-C39F-2E35-B4DA23501390}"/>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6" name="Footer Placeholder 5">
            <a:extLst>
              <a:ext uri="{FF2B5EF4-FFF2-40B4-BE49-F238E27FC236}">
                <a16:creationId xmlns:a16="http://schemas.microsoft.com/office/drawing/2014/main" id="{7899C153-726A-D2C5-20A8-C41E9CAF44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733EE1-FA83-2610-39C5-A54D30CF6BFC}"/>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753269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1B55F-36F7-21C5-E33F-7D7ED413E4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2BBD29-BA1C-1911-683D-68E4DC2A2D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E9C398-ACEA-C04F-66B8-92ADEA72B2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DAAB32-6B29-0DB2-2E4A-38D897680A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05E40B-ECF9-E6E3-FEE4-DDC51C42A4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7A7E40-B57C-27F1-C1B3-C364E9EA8BC0}"/>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8" name="Footer Placeholder 7">
            <a:extLst>
              <a:ext uri="{FF2B5EF4-FFF2-40B4-BE49-F238E27FC236}">
                <a16:creationId xmlns:a16="http://schemas.microsoft.com/office/drawing/2014/main" id="{9C996DC7-1DAD-91F3-3617-66D29036B6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020C0C-6747-D420-4640-B32682D4B6DD}"/>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3047133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D2FBD-27BD-87A2-6723-F265D957E1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A8ECFFF-DD94-2FD4-AEEB-FB94F6D195C5}"/>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4" name="Footer Placeholder 3">
            <a:extLst>
              <a:ext uri="{FF2B5EF4-FFF2-40B4-BE49-F238E27FC236}">
                <a16:creationId xmlns:a16="http://schemas.microsoft.com/office/drawing/2014/main" id="{5E63F01C-33F5-31D1-0C86-F21B061C50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245B7FC-5FFA-C47B-70F4-4AECC14C4652}"/>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2906792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3B89D9-CFF8-5EF9-0D5C-1EEF095ACCBB}"/>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3" name="Footer Placeholder 2">
            <a:extLst>
              <a:ext uri="{FF2B5EF4-FFF2-40B4-BE49-F238E27FC236}">
                <a16:creationId xmlns:a16="http://schemas.microsoft.com/office/drawing/2014/main" id="{33D82387-120E-4AD9-D96A-EB3D027FCB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8E5BD5-BF73-6BA9-DE23-79FA7F1ECD7E}"/>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470971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15B04-EC4D-FB88-9751-B2ABB36D8A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5923853-7D13-38A3-E974-FDA18F55A6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32AE532-C2F7-DDCA-39EC-88E04BCCED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76474B-728E-F4CA-52BA-ECF32BFB84E6}"/>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6" name="Footer Placeholder 5">
            <a:extLst>
              <a:ext uri="{FF2B5EF4-FFF2-40B4-BE49-F238E27FC236}">
                <a16:creationId xmlns:a16="http://schemas.microsoft.com/office/drawing/2014/main" id="{E94F7309-198D-94F4-E82B-416837CE84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802009-DE72-AF1F-5B93-7ED4313CFC8D}"/>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2901002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E0AFC-8EDE-5B90-05B4-50F514AB46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790EEA-3DF1-1C42-281F-FFEE2B1B17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E959CF9-1721-ABC3-813D-ABF47795F3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D6CC17-8EA7-3B23-1561-96851998023B}"/>
              </a:ext>
            </a:extLst>
          </p:cNvPr>
          <p:cNvSpPr>
            <a:spLocks noGrp="1"/>
          </p:cNvSpPr>
          <p:nvPr>
            <p:ph type="dt" sz="half" idx="10"/>
          </p:nvPr>
        </p:nvSpPr>
        <p:spPr/>
        <p:txBody>
          <a:bodyPr/>
          <a:lstStyle/>
          <a:p>
            <a:fld id="{15C5B59B-7BF0-425B-9051-89EC31A4D2FD}" type="datetimeFigureOut">
              <a:rPr lang="en-US" smtClean="0"/>
              <a:t>12/28/2025</a:t>
            </a:fld>
            <a:endParaRPr lang="en-US"/>
          </a:p>
        </p:txBody>
      </p:sp>
      <p:sp>
        <p:nvSpPr>
          <p:cNvPr id="6" name="Footer Placeholder 5">
            <a:extLst>
              <a:ext uri="{FF2B5EF4-FFF2-40B4-BE49-F238E27FC236}">
                <a16:creationId xmlns:a16="http://schemas.microsoft.com/office/drawing/2014/main" id="{D59A6A2F-B780-63B1-A2CD-4ED2156614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E3F106-EE70-567C-77FD-BF8D2B39B6E4}"/>
              </a:ext>
            </a:extLst>
          </p:cNvPr>
          <p:cNvSpPr>
            <a:spLocks noGrp="1"/>
          </p:cNvSpPr>
          <p:nvPr>
            <p:ph type="sldNum" sz="quarter" idx="12"/>
          </p:nvPr>
        </p:nvSpPr>
        <p:spPr/>
        <p:txBody>
          <a:bodyPr/>
          <a:lstStyle/>
          <a:p>
            <a:fld id="{7B035FF4-B5FD-45F1-8A57-EEC91C5A6430}" type="slidenum">
              <a:rPr lang="en-US" smtClean="0"/>
              <a:t>‹#›</a:t>
            </a:fld>
            <a:endParaRPr lang="en-US"/>
          </a:p>
        </p:txBody>
      </p:sp>
    </p:spTree>
    <p:extLst>
      <p:ext uri="{BB962C8B-B14F-4D97-AF65-F5344CB8AC3E}">
        <p14:creationId xmlns:p14="http://schemas.microsoft.com/office/powerpoint/2010/main" val="2217227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8309E7-3724-2AB2-8D90-11BC9D6201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FD21B7-C2C5-3386-9C77-7D2A61848F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2C2C21-8758-48A9-22FA-BF0DEDD327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5C5B59B-7BF0-425B-9051-89EC31A4D2FD}" type="datetimeFigureOut">
              <a:rPr lang="en-US" smtClean="0"/>
              <a:t>12/28/2025</a:t>
            </a:fld>
            <a:endParaRPr lang="en-US"/>
          </a:p>
        </p:txBody>
      </p:sp>
      <p:sp>
        <p:nvSpPr>
          <p:cNvPr id="5" name="Footer Placeholder 4">
            <a:extLst>
              <a:ext uri="{FF2B5EF4-FFF2-40B4-BE49-F238E27FC236}">
                <a16:creationId xmlns:a16="http://schemas.microsoft.com/office/drawing/2014/main" id="{F4F1B1BB-3BEF-4880-FA13-49BA5A0EF9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D2DC479-A489-144A-189F-D4EBB80E57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035FF4-B5FD-45F1-8A57-EEC91C5A6430}" type="slidenum">
              <a:rPr lang="en-US" smtClean="0"/>
              <a:t>‹#›</a:t>
            </a:fld>
            <a:endParaRPr lang="en-US"/>
          </a:p>
        </p:txBody>
      </p:sp>
    </p:spTree>
    <p:extLst>
      <p:ext uri="{BB962C8B-B14F-4D97-AF65-F5344CB8AC3E}">
        <p14:creationId xmlns:p14="http://schemas.microsoft.com/office/powerpoint/2010/main" val="1123145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youtu.be/KUceSc_KrVM?si=cl-eoOYgEy3JM2F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youtu.be/PhCtEgy0L94?si=sPAaU0s00ssKjxw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youtu.be/C5BgtHmqRYE?si=5IgQnooDLpjRjjY7"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youtu.be/LW7A97WSyPg?si=kN6S7jLZJXH6XZ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Single Corner Snipped 3">
            <a:extLst>
              <a:ext uri="{FF2B5EF4-FFF2-40B4-BE49-F238E27FC236}">
                <a16:creationId xmlns:a16="http://schemas.microsoft.com/office/drawing/2014/main" id="{964215B5-B997-67BE-23A6-692CA44D0864}"/>
              </a:ext>
            </a:extLst>
          </p:cNvPr>
          <p:cNvSpPr/>
          <p:nvPr/>
        </p:nvSpPr>
        <p:spPr>
          <a:xfrm>
            <a:off x="512885" y="650630"/>
            <a:ext cx="11166230" cy="5556739"/>
          </a:xfrm>
          <a:prstGeom prst="snip1Rect">
            <a:avLst/>
          </a:prstGeom>
          <a:solidFill>
            <a:srgbClr val="3C3C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2" name="Title 1">
            <a:extLst>
              <a:ext uri="{FF2B5EF4-FFF2-40B4-BE49-F238E27FC236}">
                <a16:creationId xmlns:a16="http://schemas.microsoft.com/office/drawing/2014/main" id="{801C556E-D5FE-89CA-82AC-2F351646F015}"/>
              </a:ext>
            </a:extLst>
          </p:cNvPr>
          <p:cNvSpPr>
            <a:spLocks noGrp="1"/>
          </p:cNvSpPr>
          <p:nvPr>
            <p:ph type="ctrTitle"/>
          </p:nvPr>
        </p:nvSpPr>
        <p:spPr>
          <a:xfrm>
            <a:off x="1524000" y="1122363"/>
            <a:ext cx="9144000" cy="4332506"/>
          </a:xfrm>
        </p:spPr>
        <p:txBody>
          <a:bodyPr anchor="ctr"/>
          <a:lstStyle/>
          <a:p>
            <a:r>
              <a:rPr lang="en-US" dirty="0">
                <a:solidFill>
                  <a:schemeClr val="bg1"/>
                </a:solidFill>
                <a:cs typeface="Aharoni" panose="020F0502020204030204" pitchFamily="2" charset="-79"/>
              </a:rPr>
              <a:t>TU Commuter App</a:t>
            </a:r>
            <a:br>
              <a:rPr lang="en-US" dirty="0">
                <a:solidFill>
                  <a:srgbClr val="FFBB00"/>
                </a:solidFill>
                <a:cs typeface="Aharoni" panose="020F0502020204030204" pitchFamily="2" charset="-79"/>
              </a:rPr>
            </a:br>
            <a:r>
              <a:rPr lang="en-US" sz="4400" dirty="0">
                <a:solidFill>
                  <a:srgbClr val="FFBB00"/>
                </a:solidFill>
                <a:cs typeface="Aharoni" panose="020F0502020204030204" pitchFamily="2" charset="-79"/>
              </a:rPr>
              <a:t>Case Study</a:t>
            </a:r>
          </a:p>
        </p:txBody>
      </p:sp>
    </p:spTree>
    <p:extLst>
      <p:ext uri="{BB962C8B-B14F-4D97-AF65-F5344CB8AC3E}">
        <p14:creationId xmlns:p14="http://schemas.microsoft.com/office/powerpoint/2010/main" val="3594693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Single Corner Snipped 3">
            <a:extLst>
              <a:ext uri="{FF2B5EF4-FFF2-40B4-BE49-F238E27FC236}">
                <a16:creationId xmlns:a16="http://schemas.microsoft.com/office/drawing/2014/main" id="{6B20B8A9-13AF-958B-1300-0BDFD84621EE}"/>
              </a:ext>
            </a:extLst>
          </p:cNvPr>
          <p:cNvSpPr/>
          <p:nvPr/>
        </p:nvSpPr>
        <p:spPr>
          <a:xfrm>
            <a:off x="512885" y="365125"/>
            <a:ext cx="11166230" cy="6140144"/>
          </a:xfrm>
          <a:prstGeom prst="snip1Rect">
            <a:avLst/>
          </a:prstGeom>
          <a:solidFill>
            <a:srgbClr val="3C3C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2" name="Title 1">
            <a:extLst>
              <a:ext uri="{FF2B5EF4-FFF2-40B4-BE49-F238E27FC236}">
                <a16:creationId xmlns:a16="http://schemas.microsoft.com/office/drawing/2014/main" id="{6714AAB8-B44E-07EA-D247-6D6E7C25F096}"/>
              </a:ext>
            </a:extLst>
          </p:cNvPr>
          <p:cNvSpPr>
            <a:spLocks noGrp="1"/>
          </p:cNvSpPr>
          <p:nvPr>
            <p:ph type="title"/>
          </p:nvPr>
        </p:nvSpPr>
        <p:spPr/>
        <p:txBody>
          <a:bodyPr/>
          <a:lstStyle/>
          <a:p>
            <a:r>
              <a:rPr lang="en-US" b="1" dirty="0">
                <a:solidFill>
                  <a:srgbClr val="FFBB00"/>
                </a:solidFill>
              </a:rPr>
              <a:t>Problem</a:t>
            </a:r>
          </a:p>
        </p:txBody>
      </p:sp>
      <p:sp>
        <p:nvSpPr>
          <p:cNvPr id="3" name="Content Placeholder 2">
            <a:extLst>
              <a:ext uri="{FF2B5EF4-FFF2-40B4-BE49-F238E27FC236}">
                <a16:creationId xmlns:a16="http://schemas.microsoft.com/office/drawing/2014/main" id="{87F9B441-A7D5-800B-53B9-AB099F98D256}"/>
              </a:ext>
            </a:extLst>
          </p:cNvPr>
          <p:cNvSpPr>
            <a:spLocks noGrp="1"/>
          </p:cNvSpPr>
          <p:nvPr>
            <p:ph idx="1"/>
          </p:nvPr>
        </p:nvSpPr>
        <p:spPr/>
        <p:txBody>
          <a:bodyPr/>
          <a:lstStyle/>
          <a:p>
            <a:pPr marL="0" indent="0">
              <a:buNone/>
            </a:pPr>
            <a:r>
              <a:rPr lang="en-US" dirty="0">
                <a:solidFill>
                  <a:schemeClr val="bg1"/>
                </a:solidFill>
              </a:rPr>
              <a:t>Commuting college students have to deal with fragmented information regarding getting to class. Important information like traffic flow, a campus map, parking availability, and class schedules are all found in their own app or website. Students need a single reliable tools that’s brings all travel related information together in order to plan their day efficiently. My app aims to solve this by combining all of these into one easy to use system.</a:t>
            </a:r>
          </a:p>
        </p:txBody>
      </p:sp>
    </p:spTree>
    <p:extLst>
      <p:ext uri="{BB962C8B-B14F-4D97-AF65-F5344CB8AC3E}">
        <p14:creationId xmlns:p14="http://schemas.microsoft.com/office/powerpoint/2010/main" val="1181081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Single Corner Snipped 5">
            <a:extLst>
              <a:ext uri="{FF2B5EF4-FFF2-40B4-BE49-F238E27FC236}">
                <a16:creationId xmlns:a16="http://schemas.microsoft.com/office/drawing/2014/main" id="{9B52920B-EB8A-1816-8B77-E116E8DC4D92}"/>
              </a:ext>
            </a:extLst>
          </p:cNvPr>
          <p:cNvSpPr/>
          <p:nvPr/>
        </p:nvSpPr>
        <p:spPr>
          <a:xfrm>
            <a:off x="512885" y="365125"/>
            <a:ext cx="11166230" cy="6140144"/>
          </a:xfrm>
          <a:prstGeom prst="snip1Rect">
            <a:avLst/>
          </a:prstGeom>
          <a:solidFill>
            <a:srgbClr val="3C3C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2" name="Title 1">
            <a:extLst>
              <a:ext uri="{FF2B5EF4-FFF2-40B4-BE49-F238E27FC236}">
                <a16:creationId xmlns:a16="http://schemas.microsoft.com/office/drawing/2014/main" id="{0B4F2CC1-F351-7FCD-DAFA-4F83A64C6284}"/>
              </a:ext>
            </a:extLst>
          </p:cNvPr>
          <p:cNvSpPr>
            <a:spLocks noGrp="1"/>
          </p:cNvSpPr>
          <p:nvPr>
            <p:ph type="title"/>
          </p:nvPr>
        </p:nvSpPr>
        <p:spPr/>
        <p:txBody>
          <a:bodyPr/>
          <a:lstStyle/>
          <a:p>
            <a:r>
              <a:rPr lang="en-US" b="1" dirty="0">
                <a:solidFill>
                  <a:srgbClr val="FFBB00"/>
                </a:solidFill>
              </a:rPr>
              <a:t>Solution</a:t>
            </a:r>
          </a:p>
        </p:txBody>
      </p:sp>
      <p:sp>
        <p:nvSpPr>
          <p:cNvPr id="3" name="Content Placeholder 2">
            <a:extLst>
              <a:ext uri="{FF2B5EF4-FFF2-40B4-BE49-F238E27FC236}">
                <a16:creationId xmlns:a16="http://schemas.microsoft.com/office/drawing/2014/main" id="{24941F72-B1AF-4BAD-14DD-125D453F283A}"/>
              </a:ext>
            </a:extLst>
          </p:cNvPr>
          <p:cNvSpPr>
            <a:spLocks noGrp="1"/>
          </p:cNvSpPr>
          <p:nvPr>
            <p:ph idx="1"/>
          </p:nvPr>
        </p:nvSpPr>
        <p:spPr>
          <a:xfrm>
            <a:off x="838200" y="1825625"/>
            <a:ext cx="4671646" cy="4351338"/>
          </a:xfrm>
        </p:spPr>
        <p:txBody>
          <a:bodyPr>
            <a:normAutofit/>
          </a:bodyPr>
          <a:lstStyle/>
          <a:p>
            <a:pPr marL="0" indent="0">
              <a:buNone/>
            </a:pPr>
            <a:r>
              <a:rPr lang="en-US" sz="2400" dirty="0">
                <a:solidFill>
                  <a:schemeClr val="bg1"/>
                </a:solidFill>
              </a:rPr>
              <a:t>The solution is to make an all-in-one commuter app that brings Google Maps routing, parking availability, campus parking maps, and your class schedule together.</a:t>
            </a:r>
          </a:p>
        </p:txBody>
      </p:sp>
      <p:sp>
        <p:nvSpPr>
          <p:cNvPr id="4" name="TextBox 3">
            <a:extLst>
              <a:ext uri="{FF2B5EF4-FFF2-40B4-BE49-F238E27FC236}">
                <a16:creationId xmlns:a16="http://schemas.microsoft.com/office/drawing/2014/main" id="{E100DF01-1376-9817-13BD-086FB3A039E1}"/>
              </a:ext>
            </a:extLst>
          </p:cNvPr>
          <p:cNvSpPr txBox="1"/>
          <p:nvPr/>
        </p:nvSpPr>
        <p:spPr>
          <a:xfrm>
            <a:off x="5509846" y="1825625"/>
            <a:ext cx="5843954" cy="4585871"/>
          </a:xfrm>
          <a:prstGeom prst="rect">
            <a:avLst/>
          </a:prstGeom>
          <a:noFill/>
        </p:spPr>
        <p:txBody>
          <a:bodyPr wrap="square" rtlCol="0">
            <a:spAutoFit/>
          </a:bodyPr>
          <a:lstStyle/>
          <a:p>
            <a:r>
              <a:rPr lang="en-US" sz="2800" b="1" dirty="0">
                <a:solidFill>
                  <a:srgbClr val="FFBB00"/>
                </a:solidFill>
              </a:rPr>
              <a:t>Features</a:t>
            </a:r>
          </a:p>
          <a:p>
            <a:pPr marL="342900" indent="-342900">
              <a:buFont typeface="Arial" panose="020B0604020202020204" pitchFamily="34" charset="0"/>
              <a:buChar char="•"/>
            </a:pPr>
            <a:r>
              <a:rPr lang="en-US" sz="2400" dirty="0">
                <a:solidFill>
                  <a:srgbClr val="FFFFFF"/>
                </a:solidFill>
              </a:rPr>
              <a:t>Map with shuttle routes, current traffic, and parking lots near your class building</a:t>
            </a:r>
          </a:p>
          <a:p>
            <a:pPr marL="342900" indent="-342900">
              <a:buFont typeface="Arial" panose="020B0604020202020204" pitchFamily="34" charset="0"/>
              <a:buChar char="•"/>
            </a:pPr>
            <a:r>
              <a:rPr lang="en-US" sz="2400" dirty="0">
                <a:solidFill>
                  <a:srgbClr val="FFFFFF"/>
                </a:solidFill>
              </a:rPr>
              <a:t>Traffic flow graph showing current and recent traffic levels</a:t>
            </a:r>
          </a:p>
          <a:p>
            <a:pPr marL="342900" indent="-342900">
              <a:buFont typeface="Arial" panose="020B0604020202020204" pitchFamily="34" charset="0"/>
              <a:buChar char="•"/>
            </a:pPr>
            <a:r>
              <a:rPr lang="en-US" sz="2400" dirty="0">
                <a:solidFill>
                  <a:srgbClr val="FFFFFF"/>
                </a:solidFill>
              </a:rPr>
              <a:t>Live parking lot availability with currently open spaces shown</a:t>
            </a:r>
          </a:p>
          <a:p>
            <a:pPr marL="342900" indent="-342900">
              <a:buFont typeface="Arial" panose="020B0604020202020204" pitchFamily="34" charset="0"/>
              <a:buChar char="•"/>
            </a:pPr>
            <a:r>
              <a:rPr lang="en-US" sz="2400" dirty="0">
                <a:solidFill>
                  <a:srgbClr val="FFFFFF"/>
                </a:solidFill>
              </a:rPr>
              <a:t>Campus parking map showing lots near the building your classes are in</a:t>
            </a:r>
          </a:p>
          <a:p>
            <a:pPr marL="342900" indent="-342900">
              <a:buFont typeface="Arial" panose="020B0604020202020204" pitchFamily="34" charset="0"/>
              <a:buChar char="•"/>
            </a:pPr>
            <a:r>
              <a:rPr lang="en-US" sz="2400" dirty="0">
                <a:solidFill>
                  <a:srgbClr val="FFFFFF"/>
                </a:solidFill>
              </a:rPr>
              <a:t>Schedule integration that reminds you when you should leave based on your distance from campus and traffic levels</a:t>
            </a:r>
          </a:p>
        </p:txBody>
      </p:sp>
    </p:spTree>
    <p:extLst>
      <p:ext uri="{BB962C8B-B14F-4D97-AF65-F5344CB8AC3E}">
        <p14:creationId xmlns:p14="http://schemas.microsoft.com/office/powerpoint/2010/main" val="2185909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Single Corner Snipped 7">
            <a:extLst>
              <a:ext uri="{FF2B5EF4-FFF2-40B4-BE49-F238E27FC236}">
                <a16:creationId xmlns:a16="http://schemas.microsoft.com/office/drawing/2014/main" id="{1F91D98B-8DD0-9AA3-F7D4-F736E263EFBD}"/>
              </a:ext>
            </a:extLst>
          </p:cNvPr>
          <p:cNvSpPr/>
          <p:nvPr/>
        </p:nvSpPr>
        <p:spPr>
          <a:xfrm>
            <a:off x="512885" y="365125"/>
            <a:ext cx="11166230" cy="6140144"/>
          </a:xfrm>
          <a:prstGeom prst="snip1Rect">
            <a:avLst/>
          </a:prstGeom>
          <a:solidFill>
            <a:srgbClr val="3C3C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2" name="Title 1">
            <a:extLst>
              <a:ext uri="{FF2B5EF4-FFF2-40B4-BE49-F238E27FC236}">
                <a16:creationId xmlns:a16="http://schemas.microsoft.com/office/drawing/2014/main" id="{68FA1586-4EE4-BEAF-B82D-0E62CE350E77}"/>
              </a:ext>
            </a:extLst>
          </p:cNvPr>
          <p:cNvSpPr>
            <a:spLocks noGrp="1"/>
          </p:cNvSpPr>
          <p:nvPr>
            <p:ph type="title"/>
          </p:nvPr>
        </p:nvSpPr>
        <p:spPr/>
        <p:txBody>
          <a:bodyPr/>
          <a:lstStyle/>
          <a:p>
            <a:r>
              <a:rPr lang="en-US" b="1" dirty="0">
                <a:solidFill>
                  <a:srgbClr val="FFBB00"/>
                </a:solidFill>
              </a:rPr>
              <a:t>Design Choices</a:t>
            </a:r>
          </a:p>
        </p:txBody>
      </p:sp>
      <p:sp>
        <p:nvSpPr>
          <p:cNvPr id="3" name="Content Placeholder 2">
            <a:extLst>
              <a:ext uri="{FF2B5EF4-FFF2-40B4-BE49-F238E27FC236}">
                <a16:creationId xmlns:a16="http://schemas.microsoft.com/office/drawing/2014/main" id="{11EA9E21-0987-84C1-3152-7EE98E90C56E}"/>
              </a:ext>
            </a:extLst>
          </p:cNvPr>
          <p:cNvSpPr>
            <a:spLocks noGrp="1"/>
          </p:cNvSpPr>
          <p:nvPr>
            <p:ph idx="1"/>
          </p:nvPr>
        </p:nvSpPr>
        <p:spPr>
          <a:xfrm>
            <a:off x="838200" y="1825625"/>
            <a:ext cx="5257800" cy="4351338"/>
          </a:xfrm>
        </p:spPr>
        <p:txBody>
          <a:bodyPr/>
          <a:lstStyle/>
          <a:p>
            <a:pPr marL="0" indent="0">
              <a:buNone/>
            </a:pPr>
            <a:r>
              <a:rPr lang="en-US" b="1" dirty="0">
                <a:solidFill>
                  <a:srgbClr val="FFBB00"/>
                </a:solidFill>
              </a:rPr>
              <a:t>Colors</a:t>
            </a:r>
          </a:p>
          <a:p>
            <a:r>
              <a:rPr lang="en-US" sz="2400" dirty="0">
                <a:solidFill>
                  <a:srgbClr val="FFFFFF"/>
                </a:solidFill>
              </a:rPr>
              <a:t>The colors are the pantones from Towson’s branding page since this app was designed specifically for Towson students.</a:t>
            </a:r>
          </a:p>
        </p:txBody>
      </p:sp>
      <p:sp>
        <p:nvSpPr>
          <p:cNvPr id="4" name="Rectangle 3">
            <a:extLst>
              <a:ext uri="{FF2B5EF4-FFF2-40B4-BE49-F238E27FC236}">
                <a16:creationId xmlns:a16="http://schemas.microsoft.com/office/drawing/2014/main" id="{CF60F40F-7706-A3C5-39CC-4C9DAAE4467E}"/>
              </a:ext>
            </a:extLst>
          </p:cNvPr>
          <p:cNvSpPr/>
          <p:nvPr/>
        </p:nvSpPr>
        <p:spPr>
          <a:xfrm>
            <a:off x="1506414" y="3886078"/>
            <a:ext cx="1002323" cy="700739"/>
          </a:xfrm>
          <a:prstGeom prst="rect">
            <a:avLst/>
          </a:prstGeom>
          <a:solidFill>
            <a:srgbClr val="FFBB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52F6D79-7145-FB7E-222E-334E35C052BA}"/>
              </a:ext>
            </a:extLst>
          </p:cNvPr>
          <p:cNvSpPr/>
          <p:nvPr/>
        </p:nvSpPr>
        <p:spPr>
          <a:xfrm>
            <a:off x="2760783" y="3886077"/>
            <a:ext cx="1002323" cy="700739"/>
          </a:xfrm>
          <a:prstGeom prst="rect">
            <a:avLst/>
          </a:prstGeom>
          <a:solidFill>
            <a:srgbClr val="3C3C3C"/>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DAEB10F-8F42-5582-F38E-FEA2C19641C2}"/>
              </a:ext>
            </a:extLst>
          </p:cNvPr>
          <p:cNvSpPr/>
          <p:nvPr/>
        </p:nvSpPr>
        <p:spPr>
          <a:xfrm>
            <a:off x="4015152" y="3886077"/>
            <a:ext cx="1002323" cy="700739"/>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719A8819-5BE0-9AF4-109D-D13BE735E144}"/>
              </a:ext>
            </a:extLst>
          </p:cNvPr>
          <p:cNvSpPr txBox="1">
            <a:spLocks/>
          </p:cNvSpPr>
          <p:nvPr/>
        </p:nvSpPr>
        <p:spPr>
          <a:xfrm>
            <a:off x="6096000" y="1825625"/>
            <a:ext cx="52578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rgbClr val="FFBB00"/>
                </a:solidFill>
              </a:rPr>
              <a:t>Font</a:t>
            </a:r>
          </a:p>
          <a:p>
            <a:pPr marL="0" indent="0">
              <a:buFont typeface="Arial" panose="020B0604020202020204" pitchFamily="34" charset="0"/>
              <a:buNone/>
            </a:pPr>
            <a:r>
              <a:rPr lang="en-US" sz="2400" dirty="0" err="1">
                <a:solidFill>
                  <a:srgbClr val="FFFFFF"/>
                </a:solidFill>
              </a:rPr>
              <a:t>Akatab</a:t>
            </a:r>
            <a:endParaRPr lang="en-US" sz="2400" dirty="0">
              <a:solidFill>
                <a:srgbClr val="FFFFFF"/>
              </a:solidFill>
            </a:endParaRPr>
          </a:p>
          <a:p>
            <a:r>
              <a:rPr lang="en-US" sz="2400" dirty="0">
                <a:solidFill>
                  <a:srgbClr val="FFFFFF"/>
                </a:solidFill>
              </a:rPr>
              <a:t>A sans-serif font was needed to keep the design of the app clean, approachable to users young and old, while still keeping the “Towson feeling” to it.</a:t>
            </a:r>
          </a:p>
        </p:txBody>
      </p:sp>
    </p:spTree>
    <p:extLst>
      <p:ext uri="{BB962C8B-B14F-4D97-AF65-F5344CB8AC3E}">
        <p14:creationId xmlns:p14="http://schemas.microsoft.com/office/powerpoint/2010/main" val="143640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Single Corner Snipped 5">
            <a:extLst>
              <a:ext uri="{FF2B5EF4-FFF2-40B4-BE49-F238E27FC236}">
                <a16:creationId xmlns:a16="http://schemas.microsoft.com/office/drawing/2014/main" id="{9031642C-1679-8358-9E57-8463BD87D5DA}"/>
              </a:ext>
            </a:extLst>
          </p:cNvPr>
          <p:cNvSpPr/>
          <p:nvPr/>
        </p:nvSpPr>
        <p:spPr>
          <a:xfrm>
            <a:off x="316523" y="365125"/>
            <a:ext cx="11558954" cy="6140144"/>
          </a:xfrm>
          <a:prstGeom prst="snip1Rect">
            <a:avLst/>
          </a:prstGeom>
          <a:solidFill>
            <a:srgbClr val="3C3C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2" name="Title 1">
            <a:extLst>
              <a:ext uri="{FF2B5EF4-FFF2-40B4-BE49-F238E27FC236}">
                <a16:creationId xmlns:a16="http://schemas.microsoft.com/office/drawing/2014/main" id="{47089862-E067-C0D1-83A9-77666BACBD24}"/>
              </a:ext>
            </a:extLst>
          </p:cNvPr>
          <p:cNvSpPr>
            <a:spLocks noGrp="1"/>
          </p:cNvSpPr>
          <p:nvPr>
            <p:ph type="title"/>
          </p:nvPr>
        </p:nvSpPr>
        <p:spPr/>
        <p:txBody>
          <a:bodyPr/>
          <a:lstStyle/>
          <a:p>
            <a:r>
              <a:rPr lang="en-US" b="1" dirty="0">
                <a:solidFill>
                  <a:srgbClr val="FFBB00"/>
                </a:solidFill>
              </a:rPr>
              <a:t>Usability Test 1</a:t>
            </a:r>
          </a:p>
        </p:txBody>
      </p:sp>
      <p:sp>
        <p:nvSpPr>
          <p:cNvPr id="5" name="TextBox 4">
            <a:extLst>
              <a:ext uri="{FF2B5EF4-FFF2-40B4-BE49-F238E27FC236}">
                <a16:creationId xmlns:a16="http://schemas.microsoft.com/office/drawing/2014/main" id="{5484A64E-49E1-5099-46DC-93E7D42E1C58}"/>
              </a:ext>
            </a:extLst>
          </p:cNvPr>
          <p:cNvSpPr txBox="1"/>
          <p:nvPr/>
        </p:nvSpPr>
        <p:spPr>
          <a:xfrm>
            <a:off x="1196233" y="1795808"/>
            <a:ext cx="3047999" cy="4154984"/>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rgbClr val="FFFFFF"/>
                </a:solidFill>
              </a:rPr>
              <a:t>Age: 61</a:t>
            </a:r>
          </a:p>
          <a:p>
            <a:pPr marL="285750" indent="-285750">
              <a:buFont typeface="Arial" panose="020B0604020202020204" pitchFamily="34" charset="0"/>
              <a:buChar char="•"/>
            </a:pPr>
            <a:r>
              <a:rPr lang="en-US" sz="2000" dirty="0">
                <a:solidFill>
                  <a:srgbClr val="FFFFFF"/>
                </a:solidFill>
              </a:rPr>
              <a:t>Drives regularly for errands and appointments, familiar with busy roads.</a:t>
            </a:r>
          </a:p>
          <a:p>
            <a:pPr marL="285750" indent="-285750">
              <a:buFont typeface="Arial" panose="020B0604020202020204" pitchFamily="34" charset="0"/>
              <a:buChar char="•"/>
            </a:pPr>
            <a:r>
              <a:rPr lang="en-US" sz="2000" dirty="0">
                <a:solidFill>
                  <a:srgbClr val="FFFFFF"/>
                </a:solidFill>
              </a:rPr>
              <a:t>Doesn’t like switching between multiple apps</a:t>
            </a:r>
          </a:p>
          <a:p>
            <a:pPr marL="285750" indent="-285750">
              <a:buFont typeface="Arial" panose="020B0604020202020204" pitchFamily="34" charset="0"/>
              <a:buChar char="•"/>
            </a:pPr>
            <a:r>
              <a:rPr lang="en-US" sz="2000" dirty="0">
                <a:solidFill>
                  <a:srgbClr val="FFFFFF"/>
                </a:solidFill>
              </a:rPr>
              <a:t>Wants a straightforward interface that clearly shows traffic and where to park.</a:t>
            </a:r>
          </a:p>
          <a:p>
            <a:pPr marL="285750" indent="-285750">
              <a:buFont typeface="Arial" panose="020B0604020202020204" pitchFamily="34" charset="0"/>
              <a:buChar char="•"/>
            </a:pPr>
            <a:endParaRPr lang="en-US" sz="2400" dirty="0"/>
          </a:p>
        </p:txBody>
      </p:sp>
      <p:pic>
        <p:nvPicPr>
          <p:cNvPr id="7" name="Picture 6" descr="A screen shot of a phone&#10;&#10;AI-generated content may be incorrect.">
            <a:hlinkClick r:id="rId2"/>
            <a:extLst>
              <a:ext uri="{FF2B5EF4-FFF2-40B4-BE49-F238E27FC236}">
                <a16:creationId xmlns:a16="http://schemas.microsoft.com/office/drawing/2014/main" id="{3D8E5FEB-3487-C256-18C9-958D945DB8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6870" y="2184835"/>
            <a:ext cx="6321800" cy="2974965"/>
          </a:xfrm>
          <a:prstGeom prst="rect">
            <a:avLst/>
          </a:prstGeom>
        </p:spPr>
      </p:pic>
      <p:sp>
        <p:nvSpPr>
          <p:cNvPr id="10" name="TextBox 9">
            <a:extLst>
              <a:ext uri="{FF2B5EF4-FFF2-40B4-BE49-F238E27FC236}">
                <a16:creationId xmlns:a16="http://schemas.microsoft.com/office/drawing/2014/main" id="{E0FE4A5F-B537-F288-273D-C815380A810C}"/>
              </a:ext>
            </a:extLst>
          </p:cNvPr>
          <p:cNvSpPr txBox="1"/>
          <p:nvPr/>
        </p:nvSpPr>
        <p:spPr>
          <a:xfrm>
            <a:off x="4710670" y="5278536"/>
            <a:ext cx="6882616" cy="369332"/>
          </a:xfrm>
          <a:prstGeom prst="rect">
            <a:avLst/>
          </a:prstGeom>
          <a:noFill/>
        </p:spPr>
        <p:txBody>
          <a:bodyPr wrap="square" rtlCol="0">
            <a:spAutoFit/>
          </a:bodyPr>
          <a:lstStyle/>
          <a:p>
            <a:r>
              <a:rPr lang="en-US" dirty="0">
                <a:solidFill>
                  <a:schemeClr val="bg1"/>
                </a:solidFill>
              </a:rPr>
              <a:t>https://youtu.be/KUceSc_KrVM?si=cl-eoOYgEy3JM2Fy</a:t>
            </a:r>
          </a:p>
        </p:txBody>
      </p:sp>
    </p:spTree>
    <p:extLst>
      <p:ext uri="{BB962C8B-B14F-4D97-AF65-F5344CB8AC3E}">
        <p14:creationId xmlns:p14="http://schemas.microsoft.com/office/powerpoint/2010/main" val="3830237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Single Corner Snipped 8">
            <a:extLst>
              <a:ext uri="{FF2B5EF4-FFF2-40B4-BE49-F238E27FC236}">
                <a16:creationId xmlns:a16="http://schemas.microsoft.com/office/drawing/2014/main" id="{FD2FEBBA-A9B8-115E-90E9-F55A94FD457B}"/>
              </a:ext>
            </a:extLst>
          </p:cNvPr>
          <p:cNvSpPr/>
          <p:nvPr/>
        </p:nvSpPr>
        <p:spPr>
          <a:xfrm>
            <a:off x="316523" y="365125"/>
            <a:ext cx="11558954" cy="6140144"/>
          </a:xfrm>
          <a:prstGeom prst="snip1Rect">
            <a:avLst/>
          </a:prstGeom>
          <a:solidFill>
            <a:srgbClr val="3C3C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2" name="Title 1">
            <a:extLst>
              <a:ext uri="{FF2B5EF4-FFF2-40B4-BE49-F238E27FC236}">
                <a16:creationId xmlns:a16="http://schemas.microsoft.com/office/drawing/2014/main" id="{47089862-E067-C0D1-83A9-77666BACBD24}"/>
              </a:ext>
            </a:extLst>
          </p:cNvPr>
          <p:cNvSpPr>
            <a:spLocks noGrp="1"/>
          </p:cNvSpPr>
          <p:nvPr>
            <p:ph type="title"/>
          </p:nvPr>
        </p:nvSpPr>
        <p:spPr/>
        <p:txBody>
          <a:bodyPr/>
          <a:lstStyle/>
          <a:p>
            <a:r>
              <a:rPr lang="en-US" b="1" dirty="0">
                <a:solidFill>
                  <a:srgbClr val="FFBB00"/>
                </a:solidFill>
              </a:rPr>
              <a:t>Usability Test 2</a:t>
            </a:r>
          </a:p>
        </p:txBody>
      </p:sp>
      <p:sp>
        <p:nvSpPr>
          <p:cNvPr id="5" name="TextBox 4">
            <a:extLst>
              <a:ext uri="{FF2B5EF4-FFF2-40B4-BE49-F238E27FC236}">
                <a16:creationId xmlns:a16="http://schemas.microsoft.com/office/drawing/2014/main" id="{5484A64E-49E1-5099-46DC-93E7D42E1C58}"/>
              </a:ext>
            </a:extLst>
          </p:cNvPr>
          <p:cNvSpPr txBox="1"/>
          <p:nvPr/>
        </p:nvSpPr>
        <p:spPr>
          <a:xfrm>
            <a:off x="1313526" y="1998345"/>
            <a:ext cx="3047999" cy="3785652"/>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Age: 71</a:t>
            </a:r>
          </a:p>
          <a:p>
            <a:pPr marL="285750" indent="-285750">
              <a:buFont typeface="Arial" panose="020B0604020202020204" pitchFamily="34" charset="0"/>
              <a:buChar char="•"/>
            </a:pPr>
            <a:r>
              <a:rPr lang="en-US" sz="2000" dirty="0">
                <a:solidFill>
                  <a:schemeClr val="bg1"/>
                </a:solidFill>
              </a:rPr>
              <a:t>Only drives when needed</a:t>
            </a:r>
          </a:p>
          <a:p>
            <a:pPr marL="285750" indent="-285750">
              <a:buFont typeface="Arial" panose="020B0604020202020204" pitchFamily="34" charset="0"/>
              <a:buChar char="•"/>
            </a:pPr>
            <a:r>
              <a:rPr lang="en-US" sz="2000" dirty="0">
                <a:solidFill>
                  <a:schemeClr val="bg1"/>
                </a:solidFill>
              </a:rPr>
              <a:t>Limited app usage, mainly relies on Google Maps</a:t>
            </a:r>
          </a:p>
          <a:p>
            <a:pPr marL="285750" indent="-285750">
              <a:buFont typeface="Arial" panose="020B0604020202020204" pitchFamily="34" charset="0"/>
              <a:buChar char="•"/>
            </a:pPr>
            <a:r>
              <a:rPr lang="en-US" sz="2000" dirty="0">
                <a:solidFill>
                  <a:schemeClr val="bg1"/>
                </a:solidFill>
              </a:rPr>
              <a:t>Overwhelmed by cluttered or visually busy apps</a:t>
            </a:r>
          </a:p>
          <a:p>
            <a:pPr marL="285750" indent="-285750">
              <a:buFont typeface="Arial" panose="020B0604020202020204" pitchFamily="34" charset="0"/>
              <a:buChar char="•"/>
            </a:pPr>
            <a:r>
              <a:rPr lang="en-US" sz="2000" dirty="0">
                <a:solidFill>
                  <a:schemeClr val="bg1"/>
                </a:solidFill>
              </a:rPr>
              <a:t>Needs a clean layout with minimal steps to check traffic</a:t>
            </a:r>
          </a:p>
        </p:txBody>
      </p:sp>
      <p:pic>
        <p:nvPicPr>
          <p:cNvPr id="7" name="Picture 6" descr="A computer monitor with a cell phone and remote control&#10;&#10;AI-generated content may be incorrect.">
            <a:hlinkClick r:id="rId2"/>
            <a:extLst>
              <a:ext uri="{FF2B5EF4-FFF2-40B4-BE49-F238E27FC236}">
                <a16:creationId xmlns:a16="http://schemas.microsoft.com/office/drawing/2014/main" id="{E8AD0BEB-2A2E-C0B6-A40D-8E1ADF5CF9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6444" y="504981"/>
            <a:ext cx="3125116" cy="5079390"/>
          </a:xfrm>
          <a:prstGeom prst="rect">
            <a:avLst/>
          </a:prstGeom>
        </p:spPr>
      </p:pic>
      <p:sp>
        <p:nvSpPr>
          <p:cNvPr id="10" name="TextBox 9">
            <a:extLst>
              <a:ext uri="{FF2B5EF4-FFF2-40B4-BE49-F238E27FC236}">
                <a16:creationId xmlns:a16="http://schemas.microsoft.com/office/drawing/2014/main" id="{B2DED64B-7CC9-5438-5D9A-A4EB553C3961}"/>
              </a:ext>
            </a:extLst>
          </p:cNvPr>
          <p:cNvSpPr txBox="1"/>
          <p:nvPr/>
        </p:nvSpPr>
        <p:spPr>
          <a:xfrm>
            <a:off x="5638800" y="5783997"/>
            <a:ext cx="6150429" cy="369332"/>
          </a:xfrm>
          <a:prstGeom prst="rect">
            <a:avLst/>
          </a:prstGeom>
          <a:noFill/>
        </p:spPr>
        <p:txBody>
          <a:bodyPr wrap="square" rtlCol="0">
            <a:spAutoFit/>
          </a:bodyPr>
          <a:lstStyle/>
          <a:p>
            <a:r>
              <a:rPr lang="en-US" dirty="0">
                <a:solidFill>
                  <a:schemeClr val="bg1"/>
                </a:solidFill>
              </a:rPr>
              <a:t>https://youtu.be/PhCtEgy0L94?si=sPAaU0s00ssKjxwi</a:t>
            </a:r>
          </a:p>
        </p:txBody>
      </p:sp>
    </p:spTree>
    <p:extLst>
      <p:ext uri="{BB962C8B-B14F-4D97-AF65-F5344CB8AC3E}">
        <p14:creationId xmlns:p14="http://schemas.microsoft.com/office/powerpoint/2010/main" val="575118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Single Corner Snipped 7">
            <a:extLst>
              <a:ext uri="{FF2B5EF4-FFF2-40B4-BE49-F238E27FC236}">
                <a16:creationId xmlns:a16="http://schemas.microsoft.com/office/drawing/2014/main" id="{32909CDB-C863-31C0-6D92-D1E3CEDB2344}"/>
              </a:ext>
            </a:extLst>
          </p:cNvPr>
          <p:cNvSpPr/>
          <p:nvPr/>
        </p:nvSpPr>
        <p:spPr>
          <a:xfrm>
            <a:off x="316523" y="365125"/>
            <a:ext cx="11558954" cy="6140144"/>
          </a:xfrm>
          <a:prstGeom prst="snip1Rect">
            <a:avLst/>
          </a:prstGeom>
          <a:solidFill>
            <a:srgbClr val="3C3C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2" name="Title 1">
            <a:extLst>
              <a:ext uri="{FF2B5EF4-FFF2-40B4-BE49-F238E27FC236}">
                <a16:creationId xmlns:a16="http://schemas.microsoft.com/office/drawing/2014/main" id="{47089862-E067-C0D1-83A9-77666BACBD24}"/>
              </a:ext>
            </a:extLst>
          </p:cNvPr>
          <p:cNvSpPr>
            <a:spLocks noGrp="1"/>
          </p:cNvSpPr>
          <p:nvPr>
            <p:ph type="title"/>
          </p:nvPr>
        </p:nvSpPr>
        <p:spPr/>
        <p:txBody>
          <a:bodyPr/>
          <a:lstStyle/>
          <a:p>
            <a:r>
              <a:rPr lang="en-US" b="1" dirty="0">
                <a:solidFill>
                  <a:srgbClr val="FFBB00"/>
                </a:solidFill>
              </a:rPr>
              <a:t>Usability Test 3</a:t>
            </a:r>
          </a:p>
        </p:txBody>
      </p:sp>
      <p:sp>
        <p:nvSpPr>
          <p:cNvPr id="5" name="TextBox 4">
            <a:extLst>
              <a:ext uri="{FF2B5EF4-FFF2-40B4-BE49-F238E27FC236}">
                <a16:creationId xmlns:a16="http://schemas.microsoft.com/office/drawing/2014/main" id="{5484A64E-49E1-5099-46DC-93E7D42E1C58}"/>
              </a:ext>
            </a:extLst>
          </p:cNvPr>
          <p:cNvSpPr txBox="1"/>
          <p:nvPr/>
        </p:nvSpPr>
        <p:spPr>
          <a:xfrm>
            <a:off x="1121592" y="2020486"/>
            <a:ext cx="3047999" cy="4154984"/>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Age: 20</a:t>
            </a:r>
          </a:p>
          <a:p>
            <a:pPr marL="285750" indent="-285750">
              <a:buFont typeface="Arial" panose="020B0604020202020204" pitchFamily="34" charset="0"/>
              <a:buChar char="•"/>
            </a:pPr>
            <a:r>
              <a:rPr lang="en-US" sz="2000" dirty="0">
                <a:solidFill>
                  <a:schemeClr val="bg1"/>
                </a:solidFill>
              </a:rPr>
              <a:t>Drives to campus daily, deals with heavy traffic and difficult parking</a:t>
            </a:r>
          </a:p>
          <a:p>
            <a:pPr marL="285750" indent="-285750">
              <a:buFont typeface="Arial" panose="020B0604020202020204" pitchFamily="34" charset="0"/>
              <a:buChar char="•"/>
            </a:pPr>
            <a:r>
              <a:rPr lang="en-US" sz="2000" dirty="0">
                <a:solidFill>
                  <a:schemeClr val="bg1"/>
                </a:solidFill>
              </a:rPr>
              <a:t>Comfortable with mobile apps</a:t>
            </a:r>
          </a:p>
          <a:p>
            <a:pPr marL="285750" indent="-285750">
              <a:buFont typeface="Arial" panose="020B0604020202020204" pitchFamily="34" charset="0"/>
              <a:buChar char="•"/>
            </a:pPr>
            <a:r>
              <a:rPr lang="en-US" sz="2000" dirty="0">
                <a:solidFill>
                  <a:schemeClr val="bg1"/>
                </a:solidFill>
              </a:rPr>
              <a:t>Doesn’t like uncertainty and timing commutes around class schedule</a:t>
            </a:r>
          </a:p>
          <a:p>
            <a:pPr marL="285750" indent="-285750">
              <a:buFont typeface="Arial" panose="020B0604020202020204" pitchFamily="34" charset="0"/>
              <a:buChar char="•"/>
            </a:pPr>
            <a:r>
              <a:rPr lang="en-US" sz="2000" dirty="0">
                <a:solidFill>
                  <a:schemeClr val="bg1"/>
                </a:solidFill>
              </a:rPr>
              <a:t>Needs an all-in-one solution </a:t>
            </a:r>
          </a:p>
          <a:p>
            <a:pPr marL="285750" indent="-285750">
              <a:buFont typeface="Arial" panose="020B0604020202020204" pitchFamily="34" charset="0"/>
              <a:buChar char="•"/>
            </a:pPr>
            <a:endParaRPr lang="en-US" sz="2400" dirty="0">
              <a:solidFill>
                <a:schemeClr val="bg1"/>
              </a:solidFill>
            </a:endParaRPr>
          </a:p>
        </p:txBody>
      </p:sp>
      <p:pic>
        <p:nvPicPr>
          <p:cNvPr id="4" name="Picture 3" descr="A screen shot of a phone&#10;&#10;AI-generated content may be incorrect.">
            <a:hlinkClick r:id="rId2"/>
            <a:extLst>
              <a:ext uri="{FF2B5EF4-FFF2-40B4-BE49-F238E27FC236}">
                <a16:creationId xmlns:a16="http://schemas.microsoft.com/office/drawing/2014/main" id="{C810EB5A-4095-A1E2-30F1-B15EBFBE49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06298" y="2231025"/>
            <a:ext cx="7369179" cy="3330229"/>
          </a:xfrm>
          <a:prstGeom prst="rect">
            <a:avLst/>
          </a:prstGeom>
        </p:spPr>
      </p:pic>
      <p:sp>
        <p:nvSpPr>
          <p:cNvPr id="11" name="TextBox 10">
            <a:extLst>
              <a:ext uri="{FF2B5EF4-FFF2-40B4-BE49-F238E27FC236}">
                <a16:creationId xmlns:a16="http://schemas.microsoft.com/office/drawing/2014/main" id="{21AF6A3A-88AF-AFEB-E56E-2402629F4C64}"/>
              </a:ext>
            </a:extLst>
          </p:cNvPr>
          <p:cNvSpPr txBox="1"/>
          <p:nvPr/>
        </p:nvSpPr>
        <p:spPr>
          <a:xfrm>
            <a:off x="4506298" y="5630402"/>
            <a:ext cx="6412073" cy="369332"/>
          </a:xfrm>
          <a:prstGeom prst="rect">
            <a:avLst/>
          </a:prstGeom>
          <a:noFill/>
        </p:spPr>
        <p:txBody>
          <a:bodyPr wrap="square" rtlCol="0">
            <a:spAutoFit/>
          </a:bodyPr>
          <a:lstStyle/>
          <a:p>
            <a:r>
              <a:rPr lang="en-US" dirty="0">
                <a:solidFill>
                  <a:schemeClr val="bg1"/>
                </a:solidFill>
              </a:rPr>
              <a:t>https://youtu.be/C5BgtHmqRYE?si=5IgQnooDLpjRjjY7</a:t>
            </a:r>
          </a:p>
        </p:txBody>
      </p:sp>
    </p:spTree>
    <p:extLst>
      <p:ext uri="{BB962C8B-B14F-4D97-AF65-F5344CB8AC3E}">
        <p14:creationId xmlns:p14="http://schemas.microsoft.com/office/powerpoint/2010/main" val="2939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Single Corner Snipped 4">
            <a:extLst>
              <a:ext uri="{FF2B5EF4-FFF2-40B4-BE49-F238E27FC236}">
                <a16:creationId xmlns:a16="http://schemas.microsoft.com/office/drawing/2014/main" id="{A0DD5BC5-9644-10C9-81A0-86A89C4D8BF0}"/>
              </a:ext>
            </a:extLst>
          </p:cNvPr>
          <p:cNvSpPr/>
          <p:nvPr/>
        </p:nvSpPr>
        <p:spPr>
          <a:xfrm>
            <a:off x="316523" y="365125"/>
            <a:ext cx="11558954" cy="6140144"/>
          </a:xfrm>
          <a:prstGeom prst="snip1Rect">
            <a:avLst/>
          </a:prstGeom>
          <a:solidFill>
            <a:srgbClr val="3C3C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a:p>
        </p:txBody>
      </p:sp>
      <p:sp>
        <p:nvSpPr>
          <p:cNvPr id="2" name="Title 1">
            <a:extLst>
              <a:ext uri="{FF2B5EF4-FFF2-40B4-BE49-F238E27FC236}">
                <a16:creationId xmlns:a16="http://schemas.microsoft.com/office/drawing/2014/main" id="{FDE22C96-5C2A-8CB8-539E-AD0DE0A6C59B}"/>
              </a:ext>
            </a:extLst>
          </p:cNvPr>
          <p:cNvSpPr>
            <a:spLocks noGrp="1"/>
          </p:cNvSpPr>
          <p:nvPr>
            <p:ph type="title"/>
          </p:nvPr>
        </p:nvSpPr>
        <p:spPr/>
        <p:txBody>
          <a:bodyPr/>
          <a:lstStyle/>
          <a:p>
            <a:r>
              <a:rPr lang="en-US" b="1" dirty="0">
                <a:solidFill>
                  <a:srgbClr val="FFBB00"/>
                </a:solidFill>
              </a:rPr>
              <a:t>Findings</a:t>
            </a:r>
          </a:p>
        </p:txBody>
      </p:sp>
      <p:sp>
        <p:nvSpPr>
          <p:cNvPr id="3" name="Content Placeholder 2">
            <a:extLst>
              <a:ext uri="{FF2B5EF4-FFF2-40B4-BE49-F238E27FC236}">
                <a16:creationId xmlns:a16="http://schemas.microsoft.com/office/drawing/2014/main" id="{9AAC44E0-3757-3E56-18A8-65624E9F2515}"/>
              </a:ext>
            </a:extLst>
          </p:cNvPr>
          <p:cNvSpPr>
            <a:spLocks noGrp="1"/>
          </p:cNvSpPr>
          <p:nvPr>
            <p:ph idx="1"/>
          </p:nvPr>
        </p:nvSpPr>
        <p:spPr>
          <a:xfrm>
            <a:off x="838200" y="1825625"/>
            <a:ext cx="5257800" cy="4351338"/>
          </a:xfrm>
        </p:spPr>
        <p:txBody>
          <a:bodyPr>
            <a:normAutofit/>
          </a:bodyPr>
          <a:lstStyle/>
          <a:p>
            <a:pPr marL="0" indent="0">
              <a:buNone/>
            </a:pPr>
            <a:r>
              <a:rPr lang="en-US" b="1" dirty="0">
                <a:solidFill>
                  <a:srgbClr val="FFBB00"/>
                </a:solidFill>
              </a:rPr>
              <a:t>What worked</a:t>
            </a:r>
            <a:endParaRPr lang="en-US" dirty="0">
              <a:solidFill>
                <a:srgbClr val="FFBB00"/>
              </a:solidFill>
            </a:endParaRPr>
          </a:p>
          <a:p>
            <a:pPr marL="0" indent="0">
              <a:buNone/>
            </a:pPr>
            <a:r>
              <a:rPr lang="en-US" sz="2400" dirty="0">
                <a:solidFill>
                  <a:srgbClr val="FFFFFF"/>
                </a:solidFill>
              </a:rPr>
              <a:t>The overall design language worked for users, and they were easily able to understand what each page was showing to them.</a:t>
            </a:r>
          </a:p>
          <a:p>
            <a:pPr marL="0" indent="0">
              <a:buNone/>
            </a:pPr>
            <a:endParaRPr lang="en-US" sz="2400" dirty="0"/>
          </a:p>
        </p:txBody>
      </p:sp>
      <p:sp>
        <p:nvSpPr>
          <p:cNvPr id="4" name="Content Placeholder 2">
            <a:extLst>
              <a:ext uri="{FF2B5EF4-FFF2-40B4-BE49-F238E27FC236}">
                <a16:creationId xmlns:a16="http://schemas.microsoft.com/office/drawing/2014/main" id="{35E29829-459A-C254-DA1E-129E39CF26AA}"/>
              </a:ext>
            </a:extLst>
          </p:cNvPr>
          <p:cNvSpPr txBox="1">
            <a:spLocks/>
          </p:cNvSpPr>
          <p:nvPr/>
        </p:nvSpPr>
        <p:spPr>
          <a:xfrm>
            <a:off x="6096000" y="1825625"/>
            <a:ext cx="52578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solidFill>
                  <a:srgbClr val="FFBB00"/>
                </a:solidFill>
              </a:rPr>
              <a:t>What didn’t work</a:t>
            </a:r>
            <a:endParaRPr lang="en-US" dirty="0">
              <a:solidFill>
                <a:srgbClr val="FFBB00"/>
              </a:solidFill>
            </a:endParaRPr>
          </a:p>
          <a:p>
            <a:pPr marL="0" indent="0">
              <a:buFont typeface="Arial" panose="020B0604020202020204" pitchFamily="34" charset="0"/>
              <a:buNone/>
            </a:pPr>
            <a:r>
              <a:rPr lang="en-US" sz="2400" dirty="0">
                <a:solidFill>
                  <a:srgbClr val="FFFFFF"/>
                </a:solidFill>
              </a:rPr>
              <a:t>Users struggled to change destinations since it wasn’t clear that they changed it.</a:t>
            </a:r>
          </a:p>
          <a:p>
            <a:pPr marL="0" indent="0">
              <a:buFont typeface="Arial" panose="020B0604020202020204" pitchFamily="34" charset="0"/>
              <a:buNone/>
            </a:pPr>
            <a:r>
              <a:rPr lang="en-US" sz="2400" dirty="0">
                <a:solidFill>
                  <a:srgbClr val="FFFFFF"/>
                </a:solidFill>
              </a:rPr>
              <a:t>Users didn’t understand that you could swipe through the different floors of the parking garage lot view screen</a:t>
            </a:r>
          </a:p>
          <a:p>
            <a:pPr marL="0" indent="0">
              <a:buFont typeface="Arial" panose="020B0604020202020204" pitchFamily="34" charset="0"/>
              <a:buNone/>
            </a:pPr>
            <a:r>
              <a:rPr lang="en-US" sz="2400" dirty="0">
                <a:solidFill>
                  <a:srgbClr val="FFFFFF"/>
                </a:solidFill>
              </a:rPr>
              <a:t>It wasn’t clear which spots were taken, and which weren’t.</a:t>
            </a:r>
          </a:p>
          <a:p>
            <a:pPr marL="0" indent="0">
              <a:buFont typeface="Arial" panose="020B0604020202020204" pitchFamily="34" charset="0"/>
              <a:buNone/>
            </a:pPr>
            <a:endParaRPr lang="en-US" sz="2400" dirty="0">
              <a:solidFill>
                <a:srgbClr val="FFFFFF"/>
              </a:solidFill>
            </a:endParaRPr>
          </a:p>
        </p:txBody>
      </p:sp>
    </p:spTree>
    <p:extLst>
      <p:ext uri="{BB962C8B-B14F-4D97-AF65-F5344CB8AC3E}">
        <p14:creationId xmlns:p14="http://schemas.microsoft.com/office/powerpoint/2010/main" val="4126851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Single Corner Snipped 4">
            <a:extLst>
              <a:ext uri="{FF2B5EF4-FFF2-40B4-BE49-F238E27FC236}">
                <a16:creationId xmlns:a16="http://schemas.microsoft.com/office/drawing/2014/main" id="{D5179972-3BC0-0B81-B200-5A8F2DDB54A4}"/>
              </a:ext>
            </a:extLst>
          </p:cNvPr>
          <p:cNvSpPr/>
          <p:nvPr/>
        </p:nvSpPr>
        <p:spPr>
          <a:xfrm>
            <a:off x="316523" y="365125"/>
            <a:ext cx="11558954" cy="6140144"/>
          </a:xfrm>
          <a:prstGeom prst="snip1Rect">
            <a:avLst/>
          </a:prstGeom>
          <a:solidFill>
            <a:srgbClr val="3C3C3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p:txBody>
      </p:sp>
      <p:sp>
        <p:nvSpPr>
          <p:cNvPr id="2" name="Title 1">
            <a:extLst>
              <a:ext uri="{FF2B5EF4-FFF2-40B4-BE49-F238E27FC236}">
                <a16:creationId xmlns:a16="http://schemas.microsoft.com/office/drawing/2014/main" id="{EC766420-16EF-4E93-A04D-DA9DCC22F6F8}"/>
              </a:ext>
            </a:extLst>
          </p:cNvPr>
          <p:cNvSpPr>
            <a:spLocks noGrp="1"/>
          </p:cNvSpPr>
          <p:nvPr>
            <p:ph type="title"/>
          </p:nvPr>
        </p:nvSpPr>
        <p:spPr/>
        <p:txBody>
          <a:bodyPr/>
          <a:lstStyle/>
          <a:p>
            <a:r>
              <a:rPr lang="en-US" b="1" dirty="0">
                <a:solidFill>
                  <a:srgbClr val="FFBB00"/>
                </a:solidFill>
              </a:rPr>
              <a:t>App walkthrough</a:t>
            </a:r>
          </a:p>
        </p:txBody>
      </p:sp>
      <p:pic>
        <p:nvPicPr>
          <p:cNvPr id="8" name="Picture 7" descr="A phone with a screen showing traffic flow&#10;&#10;AI-generated content may be incorrect.">
            <a:hlinkClick r:id="rId2"/>
            <a:extLst>
              <a:ext uri="{FF2B5EF4-FFF2-40B4-BE49-F238E27FC236}">
                <a16:creationId xmlns:a16="http://schemas.microsoft.com/office/drawing/2014/main" id="{81E1CDE8-912F-2A90-C674-E2F8245DBF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55172" y="1416368"/>
            <a:ext cx="8024555" cy="4313294"/>
          </a:xfrm>
          <a:prstGeom prst="rect">
            <a:avLst/>
          </a:prstGeom>
        </p:spPr>
      </p:pic>
      <p:sp>
        <p:nvSpPr>
          <p:cNvPr id="9" name="TextBox 8">
            <a:extLst>
              <a:ext uri="{FF2B5EF4-FFF2-40B4-BE49-F238E27FC236}">
                <a16:creationId xmlns:a16="http://schemas.microsoft.com/office/drawing/2014/main" id="{2814B97D-F596-C88A-D3C5-7B84AF8BF613}"/>
              </a:ext>
            </a:extLst>
          </p:cNvPr>
          <p:cNvSpPr txBox="1"/>
          <p:nvPr/>
        </p:nvSpPr>
        <p:spPr>
          <a:xfrm>
            <a:off x="2255172" y="5748133"/>
            <a:ext cx="6322771" cy="369332"/>
          </a:xfrm>
          <a:prstGeom prst="rect">
            <a:avLst/>
          </a:prstGeom>
          <a:noFill/>
        </p:spPr>
        <p:txBody>
          <a:bodyPr wrap="square" rtlCol="0">
            <a:spAutoFit/>
          </a:bodyPr>
          <a:lstStyle/>
          <a:p>
            <a:r>
              <a:rPr lang="en-US" dirty="0">
                <a:solidFill>
                  <a:schemeClr val="bg1"/>
                </a:solidFill>
              </a:rPr>
              <a:t>https://youtu.be/LW7A97WSyPg?si=kN6S7jLZJXH6XZPX</a:t>
            </a:r>
          </a:p>
        </p:txBody>
      </p:sp>
    </p:spTree>
    <p:extLst>
      <p:ext uri="{BB962C8B-B14F-4D97-AF65-F5344CB8AC3E}">
        <p14:creationId xmlns:p14="http://schemas.microsoft.com/office/powerpoint/2010/main" val="16611508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151</TotalTime>
  <Words>464</Words>
  <Application>Microsoft Office PowerPoint</Application>
  <PresentationFormat>Widescreen</PresentationFormat>
  <Paragraphs>46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Aharoni</vt:lpstr>
      <vt:lpstr>Aptos</vt:lpstr>
      <vt:lpstr>Aptos Display</vt:lpstr>
      <vt:lpstr>Arial</vt:lpstr>
      <vt:lpstr>Office Theme</vt:lpstr>
      <vt:lpstr>TU Commuter App Case Study</vt:lpstr>
      <vt:lpstr>Problem</vt:lpstr>
      <vt:lpstr>Solution</vt:lpstr>
      <vt:lpstr>Design Choices</vt:lpstr>
      <vt:lpstr>Usability Test 1</vt:lpstr>
      <vt:lpstr>Usability Test 2</vt:lpstr>
      <vt:lpstr>Usability Test 3</vt:lpstr>
      <vt:lpstr>Findings</vt:lpstr>
      <vt:lpstr>App walkthrough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Nathan Moynihan</dc:creator>
  <cp:lastModifiedBy>Adam Chacey</cp:lastModifiedBy>
  <cp:revision>1</cp:revision>
  <dcterms:created xsi:type="dcterms:W3CDTF">2025-12-09T00:47:24Z</dcterms:created>
  <dcterms:modified xsi:type="dcterms:W3CDTF">2025-12-28T19:43:51Z</dcterms:modified>
</cp:coreProperties>
</file>